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60" r:id="rId2"/>
    <p:sldId id="262" r:id="rId3"/>
    <p:sldId id="283" r:id="rId4"/>
    <p:sldId id="284" r:id="rId5"/>
    <p:sldId id="285" r:id="rId6"/>
    <p:sldId id="286" r:id="rId7"/>
    <p:sldId id="287" r:id="rId8"/>
    <p:sldId id="288" r:id="rId9"/>
    <p:sldId id="295" r:id="rId10"/>
    <p:sldId id="289" r:id="rId11"/>
    <p:sldId id="290" r:id="rId12"/>
    <p:sldId id="291" r:id="rId13"/>
    <p:sldId id="292" r:id="rId14"/>
    <p:sldId id="293" r:id="rId15"/>
    <p:sldId id="294" r:id="rId16"/>
    <p:sldId id="261" r:id="rId17"/>
    <p:sldId id="265" r:id="rId18"/>
    <p:sldId id="264" r:id="rId19"/>
    <p:sldId id="282" r:id="rId20"/>
    <p:sldId id="266" r:id="rId21"/>
    <p:sldId id="263" r:id="rId22"/>
    <p:sldId id="268" r:id="rId23"/>
    <p:sldId id="269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79" r:id="rId34"/>
    <p:sldId id="281" r:id="rId35"/>
    <p:sldId id="271" r:id="rId36"/>
  </p:sldIdLst>
  <p:sldSz cx="9144000" cy="6858000" type="screen4x3"/>
  <p:notesSz cx="6832600" cy="99631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4" cy="49815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4" cy="49815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31A84336-00CD-4B0A-B950-E72C2440CF7E}" type="datetimeFigureOut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vert="horz" lIns="91248" tIns="45624" rIns="91248" bIns="456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63264"/>
            <a:ext cx="2960794" cy="49815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4" cy="49815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101F561F-6753-4764-A473-0EA8BF825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A154-A1B6-4E01-AD8C-F27002EEA78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79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3E13-6FC1-431D-B9D0-DF9AF0047CB3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1252-4CEE-4AE6-ACA6-11AA5C772DD5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4608-5587-4161-B142-5530E621F1C5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51A-37EE-47FB-B172-A9105EAE5C40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7851-F596-4CE3-AFEA-C9ABD8569AC7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B00-7D73-48BD-B9A7-FEDC6D2ADCAD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13AC-94A2-4113-AC22-F0105FC6CBFC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D4E-40FA-4A40-9C85-D38349EECFC0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D762-D1C6-4F8E-B7DC-843599ECB197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2F0A-FD16-4C2E-B08B-EF42412D413C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C6AE-91D8-4D32-BF8C-8C304F6F232A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4BE3BC-AE13-49FF-9A05-5AA80F1634EF}" type="datetime1">
              <a:rPr kumimoji="1" lang="ja-JP" altLang="en-US" smtClean="0"/>
              <a:t>2012/6/2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5E715D-2F27-477A-97FC-B273E844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m.microsoft.com/ms/woh/ja-JP/mouse.wm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fty.com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://www.yahoo.co.jp/" TargetMode="External"/><Relationship Id="rId7" Type="http://schemas.openxmlformats.org/officeDocument/2006/relationships/hyperlink" Target="http://www.excite.co.jp/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www.a-net.shimin.city.hiroshima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p.msn.com/" TargetMode="External"/><Relationship Id="rId11" Type="http://schemas.openxmlformats.org/officeDocument/2006/relationships/hyperlink" Target="http://www.so-net.ne.jp/" TargetMode="External"/><Relationship Id="rId5" Type="http://schemas.openxmlformats.org/officeDocument/2006/relationships/hyperlink" Target="http://www.goo.ne.jp/" TargetMode="External"/><Relationship Id="rId10" Type="http://schemas.openxmlformats.org/officeDocument/2006/relationships/hyperlink" Target="http://www.ocn.ne.jp/" TargetMode="External"/><Relationship Id="rId4" Type="http://schemas.openxmlformats.org/officeDocument/2006/relationships/hyperlink" Target="http://www.google.com/" TargetMode="External"/><Relationship Id="rId9" Type="http://schemas.openxmlformats.org/officeDocument/2006/relationships/hyperlink" Target="http://www.biglobe.ne.j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ja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hyperlink" Target="http://www.2ch.net/" TargetMode="External"/><Relationship Id="rId4" Type="http://schemas.openxmlformats.org/officeDocument/2006/relationships/hyperlink" Target="http://www.facebook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mu.go.jp/main_sosiki/joho_tsusin/security/kiso/k04_dousa01_a7.htm" TargetMode="External"/><Relationship Id="rId2" Type="http://schemas.openxmlformats.org/officeDocument/2006/relationships/hyperlink" Target="http://www.soumu.go.jp/main_sosiki/joho_tsusin/security/kiso/k04_dousa01_a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umu.go.jp/main_sosiki/joho_tsusin/security/jiko/jiko09a.htm" TargetMode="External"/><Relationship Id="rId5" Type="http://schemas.openxmlformats.org/officeDocument/2006/relationships/hyperlink" Target="http://www.soumu.go.jp/main_sosiki/joho_tsusin/security/enduser/ippan13_a.htm" TargetMode="External"/><Relationship Id="rId4" Type="http://schemas.openxmlformats.org/officeDocument/2006/relationships/hyperlink" Target="http://www.soumu.go.jp/main_sosiki/joho_tsusin/security/kiso/k04_dousa01_a3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st.co.jp/" TargetMode="External"/><Relationship Id="rId7" Type="http://schemas.openxmlformats.org/officeDocument/2006/relationships/hyperlink" Target="http://www.symantecstore.jp/special/LinkShare/index.asp" TargetMode="External"/><Relationship Id="rId2" Type="http://schemas.openxmlformats.org/officeDocument/2006/relationships/hyperlink" Target="http://www.microsoft.com/ja-jp/security_essential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rusbuster.jp/" TargetMode="External"/><Relationship Id="rId5" Type="http://schemas.openxmlformats.org/officeDocument/2006/relationships/hyperlink" Target="http://itnavi.com/antivirus5/mcafee-top.html" TargetMode="External"/><Relationship Id="rId4" Type="http://schemas.openxmlformats.org/officeDocument/2006/relationships/hyperlink" Target="http://www.eset-nod32-antivirus.jp/trial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oumu.go.jp/main_sosiki/joho_tsusin/security/jiko/jiko02a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mu.go.jp/main_sosiki/joho_tsusin/security/enduser/ippan07_a.htm" TargetMode="External"/><Relationship Id="rId2" Type="http://schemas.openxmlformats.org/officeDocument/2006/relationships/hyperlink" Target="http://www.soumu.go.jp/main_sosiki/joho_tsusin/security/enduser/ippan05_a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mu.go.jp/main_sosiki/joho_tsusin/security/enduser/ippan14_a.htm" TargetMode="External"/><Relationship Id="rId2" Type="http://schemas.openxmlformats.org/officeDocument/2006/relationships/hyperlink" Target="http://www.soumu.go.jp/main_sosiki/joho_tsusin/security/jiko/jiko18a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mu.go.jp/main_sosiki/joho_tsusin/security/jiko/jiko07a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mu.go.jp/main_sosiki/joho_tsusin/security/jiko/jiko14a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o.jp/" TargetMode="External"/><Relationship Id="rId2" Type="http://schemas.openxmlformats.org/officeDocument/2006/relationships/hyperlink" Target="http://www.nhk-ondemand.j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>
                <a:latin typeface="HGPｺﾞｼｯｸM" pitchFamily="50" charset="-128"/>
                <a:ea typeface="HGPｺﾞｼｯｸM" pitchFamily="50" charset="-128"/>
              </a:rPr>
              <a:t>パソコン生活</a:t>
            </a:r>
            <a:r>
              <a:rPr lang="ja-JP" altLang="en-US" sz="4000" dirty="0">
                <a:latin typeface="HGPｺﾞｼｯｸM" pitchFamily="50" charset="-128"/>
                <a:ea typeface="HGPｺﾞｼｯｸM" pitchFamily="50" charset="-128"/>
              </a:rPr>
              <a:t>お役立ち</a:t>
            </a:r>
            <a:r>
              <a:rPr lang="ja-JP" altLang="en-US" sz="4000" dirty="0" smtClean="0">
                <a:latin typeface="HGPｺﾞｼｯｸM" pitchFamily="50" charset="-128"/>
                <a:ea typeface="HGPｺﾞｼｯｸM" pitchFamily="50" charset="-128"/>
              </a:rPr>
              <a:t>講座（全６回）</a:t>
            </a:r>
            <a:endParaRPr kumimoji="1" lang="ja-JP" altLang="en-US" sz="4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384376"/>
          </a:xfrm>
        </p:spPr>
        <p:txBody>
          <a:bodyPr>
            <a:normAutofit fontScale="92500" lnSpcReduction="10000"/>
          </a:bodyPr>
          <a:lstStyle/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第１回</a:t>
            </a:r>
            <a:endParaRPr lang="en-US" altLang="ja-JP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インターネット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の正しい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使い方</a:t>
            </a:r>
            <a:endParaRPr lang="en-US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en-US" altLang="ja-JP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安全に楽しく使うための基礎知識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760640" cy="31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４．マウスの使い方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①主ボタン ･･･押す操作は</a:t>
            </a:r>
            <a:r>
              <a:rPr lang="ja-JP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クリック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と呼ぶ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②副ボタン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･･･押す操作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ja-JP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右クリック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呼ぶ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③ホイール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･回して上下移動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ｽｸﾛｰﾙ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294" y="1844824"/>
            <a:ext cx="5760640" cy="31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４．マウスの使い方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7965" y="2521273"/>
            <a:ext cx="3024336" cy="1404156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操作の基本を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ビデオで見ます。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724342" y="1901578"/>
            <a:ext cx="2808312" cy="1239390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</a:t>
            </a:r>
            <a:r>
              <a:rPr lang="ja-JP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クリック</a:t>
            </a:r>
            <a:endParaRPr lang="en-US" altLang="ja-JP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</a:t>
            </a: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ダブルクリック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</a:t>
            </a: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ドラッグ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748677" y="2276872"/>
            <a:ext cx="2016225" cy="576063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右クリック</a:t>
            </a:r>
            <a:endParaRPr lang="en-US" altLang="ja-JP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87292" y="4653136"/>
            <a:ext cx="8245148" cy="18002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クリック＝選択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ダブルクリック＝実行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クリック＝補助メニュー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3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56984" cy="466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５．キーボードの使い方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キーの種類と配置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915816" y="5373216"/>
            <a:ext cx="1800200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操作用のキー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915816" y="5805264"/>
            <a:ext cx="1800200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機能は変わる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7452320" y="5364690"/>
            <a:ext cx="1512168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移動キー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092280" y="5796738"/>
            <a:ext cx="1728192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数字用のキー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380310" y="6218304"/>
            <a:ext cx="1569381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状態表示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915816" y="6237312"/>
            <a:ext cx="1800200" cy="43204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文字のキー</a:t>
            </a:r>
            <a:endParaRPr lang="en-US" altLang="ja-JP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6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５．キーボードの使い方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文字をモードによって使い分ける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419872" y="5437482"/>
            <a:ext cx="5112568" cy="871838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ja-JP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ja-JP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ひらがな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を同時に押すと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かな⇔ローマ字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の切り替え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4" y="2204864"/>
            <a:ext cx="8406308" cy="32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1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６．基礎講座は終了。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使って慣れるのが一番。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8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445" y="116632"/>
            <a:ext cx="8229600" cy="87592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本日の講座内容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715" y="4725144"/>
            <a:ext cx="8229600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・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インターネットを安全に楽しむために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コンピュータウイルスへの対策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騙されないための対策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536" y="2708920"/>
            <a:ext cx="8229600" cy="18002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インターネットは「生活お役立ち」です</a:t>
            </a:r>
            <a:endParaRPr lang="en-US" altLang="ja-JP" dirty="0" smtClean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　調べて、観て、聴いて、買って・・・</a:t>
            </a:r>
            <a:endParaRPr lang="en-US" altLang="ja-JP" dirty="0" smtClean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　お役立ちを体験してみよう</a:t>
            </a:r>
            <a:endParaRPr lang="en-US" altLang="ja-JP" dirty="0" smtClean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15211" y="1052736"/>
            <a:ext cx="8229600" cy="20574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・パソコンの基礎知識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電源の入れ方、マウスの使い方、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キーボードの使い方</a:t>
            </a: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l"/>
            <a:r>
              <a:rPr lang="ja-JP" altLang="en-US" dirty="0"/>
              <a:t>インターネットの楽しみ方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 smtClean="0"/>
              <a:t>インターネットへの入り口＝ポータルサイト</a:t>
            </a:r>
            <a:endParaRPr kumimoji="1" lang="en-US" altLang="ja-JP" sz="900" dirty="0" smtClean="0"/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sz="2800" dirty="0" smtClean="0"/>
              <a:t>情報検索＋色々なサービスを提供しています。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en-US" altLang="ja-JP" sz="2200" dirty="0"/>
              <a:t>※</a:t>
            </a:r>
            <a:r>
              <a:rPr lang="ja-JP" altLang="en-US" sz="2200" dirty="0"/>
              <a:t>今日のスポンサー</a:t>
            </a:r>
            <a:r>
              <a:rPr lang="zh-TW" altLang="en-US" sz="2200" dirty="0"/>
              <a:t>市民局市民活動推進課</a:t>
            </a:r>
            <a:endParaRPr lang="en-US" altLang="zh-TW" sz="2200" dirty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en-US" sz="2200" dirty="0" smtClean="0">
                <a:solidFill>
                  <a:schemeClr val="tx2"/>
                </a:solidFill>
              </a:rPr>
              <a:t>ひろしま</a:t>
            </a:r>
            <a:r>
              <a:rPr lang="ja-JP" altLang="en-US" sz="2200" dirty="0">
                <a:solidFill>
                  <a:schemeClr val="tx2"/>
                </a:solidFill>
              </a:rPr>
              <a:t>情報</a:t>
            </a:r>
            <a:r>
              <a:rPr lang="en-US" altLang="ja-JP" dirty="0">
                <a:solidFill>
                  <a:schemeClr val="tx2"/>
                </a:solidFill>
              </a:rPr>
              <a:t>a</a:t>
            </a:r>
            <a:r>
              <a:rPr lang="en-US" altLang="ja-JP" sz="2200" dirty="0">
                <a:solidFill>
                  <a:schemeClr val="tx2"/>
                </a:solidFill>
              </a:rPr>
              <a:t>-</a:t>
            </a:r>
            <a:r>
              <a:rPr lang="ja-JP" altLang="en-US" sz="2200" dirty="0">
                <a:solidFill>
                  <a:schemeClr val="tx2"/>
                </a:solidFill>
              </a:rPr>
              <a:t>ネット</a:t>
            </a:r>
            <a:r>
              <a:rPr lang="ja-JP" altLang="en-US" sz="2200" dirty="0"/>
              <a:t> </a:t>
            </a:r>
            <a:r>
              <a:rPr lang="en-US" altLang="ja-JP" sz="2200" dirty="0">
                <a:hlinkClick r:id="rId2"/>
              </a:rPr>
              <a:t>http://</a:t>
            </a:r>
            <a:r>
              <a:rPr lang="en-US" altLang="ja-JP" sz="2200" dirty="0" smtClean="0">
                <a:hlinkClick r:id="rId2"/>
              </a:rPr>
              <a:t>www.a-net.shimin.city.hiroshima.jp</a:t>
            </a:r>
            <a:endParaRPr lang="en-US" altLang="ja-JP" sz="2200" dirty="0" smtClean="0"/>
          </a:p>
          <a:p>
            <a:pPr marL="0" indent="0">
              <a:buNone/>
            </a:pPr>
            <a:endParaRPr lang="ja-JP" altLang="en-US" sz="2200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 　</a:t>
            </a:r>
            <a:r>
              <a:rPr lang="en-US" altLang="ja-JP" sz="2800" dirty="0" smtClean="0">
                <a:hlinkClick r:id="rId3"/>
              </a:rPr>
              <a:t>http</a:t>
            </a:r>
            <a:r>
              <a:rPr lang="en-US" altLang="ja-JP" sz="2800" dirty="0">
                <a:hlinkClick r:id="rId3"/>
              </a:rPr>
              <a:t>://www.yahoo.co.jp</a:t>
            </a:r>
            <a:r>
              <a:rPr lang="en-US" altLang="ja-JP" sz="2800" dirty="0" smtClean="0">
                <a:hlinkClick r:id="rId3"/>
              </a:rPr>
              <a:t>/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</a:t>
            </a:r>
            <a:r>
              <a:rPr lang="ja-JP" altLang="en-US" dirty="0" smtClean="0"/>
              <a:t>　</a:t>
            </a:r>
            <a:r>
              <a:rPr lang="en-US" altLang="ja-JP" sz="2000" dirty="0" smtClean="0"/>
              <a:t> </a:t>
            </a:r>
            <a:r>
              <a:rPr lang="en-US" altLang="ja-JP" sz="2800" dirty="0" smtClean="0">
                <a:hlinkClick r:id="rId4"/>
              </a:rPr>
              <a:t>http://www.google.com/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 smtClean="0"/>
              <a:t>その他 イロイロあります。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>	</a:t>
            </a:r>
            <a:r>
              <a:rPr kumimoji="1" lang="ja-JP" altLang="en-US" sz="2000" dirty="0" smtClean="0"/>
              <a:t>　</a:t>
            </a:r>
            <a:r>
              <a:rPr lang="en-US" altLang="ja-JP" sz="2000" dirty="0" smtClean="0">
                <a:hlinkClick r:id="rId5" tooltip="Goo"/>
              </a:rPr>
              <a:t>goo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6" tooltip="MSN"/>
              </a:rPr>
              <a:t>MSN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7" tooltip="エキサイト"/>
              </a:rPr>
              <a:t>Excite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8" tooltip="ニフティ"/>
              </a:rPr>
              <a:t>@nifty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9" tooltip="BIGLOBE"/>
              </a:rPr>
              <a:t>BIGLOBE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10" tooltip="OCN"/>
              </a:rPr>
              <a:t>OCN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hlinkClick r:id="rId11" tooltip="So-net"/>
              </a:rPr>
              <a:t>So-net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endParaRPr kumimoji="1"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298" y="3903731"/>
            <a:ext cx="1728192" cy="46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302"/>
          <a:stretch/>
        </p:blipFill>
        <p:spPr bwMode="auto">
          <a:xfrm>
            <a:off x="1732298" y="4365104"/>
            <a:ext cx="1656184" cy="6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l"/>
            <a:r>
              <a:rPr lang="ja-JP" altLang="en-US" dirty="0"/>
              <a:t>インターネットの楽しみ方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 smtClean="0"/>
              <a:t>インターネットへの入り口＝ポータルサイト</a:t>
            </a:r>
            <a:endParaRPr kumimoji="1" lang="en-US" altLang="ja-JP" sz="900" dirty="0" smtClean="0"/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/>
              <a:t>　　それでは　　　　　を見てみましょう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・オークション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・旅行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・テレビ</a:t>
            </a:r>
            <a:r>
              <a:rPr lang="en-US" altLang="ja-JP" sz="2800" dirty="0" smtClean="0"/>
              <a:t>		</a:t>
            </a:r>
            <a:r>
              <a:rPr lang="ja-JP" altLang="en-US" sz="2800" dirty="0" smtClean="0"/>
              <a:t>・</a:t>
            </a:r>
            <a:r>
              <a:rPr lang="ja-JP" altLang="en-US" sz="2800" dirty="0"/>
              <a:t>路線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 dirty="0" smtClean="0"/>
              <a:t>・</a:t>
            </a:r>
            <a:r>
              <a:rPr lang="ja-JP" altLang="en-US" sz="2800" dirty="0"/>
              <a:t>知恵袋</a:t>
            </a:r>
            <a:r>
              <a:rPr lang="en-US" altLang="ja-JP" sz="2800" dirty="0" smtClean="0"/>
              <a:t>		</a:t>
            </a:r>
            <a:r>
              <a:rPr lang="ja-JP" altLang="en-US" sz="2800" dirty="0" smtClean="0"/>
              <a:t>・</a:t>
            </a:r>
            <a:r>
              <a:rPr lang="en-US" altLang="ja-JP" sz="2800" dirty="0" err="1" smtClean="0"/>
              <a:t>GyaO</a:t>
            </a:r>
            <a:r>
              <a:rPr lang="en-US" altLang="ja-JP" sz="2800" dirty="0" smtClean="0"/>
              <a:t>!</a:t>
            </a:r>
            <a:r>
              <a:rPr lang="ja-JP" altLang="en-US" sz="2800" dirty="0" smtClean="0"/>
              <a:t>（動画）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　次</a:t>
            </a:r>
            <a:r>
              <a:rPr lang="ja-JP" altLang="en-US" sz="2800" dirty="0"/>
              <a:t>に　　　　　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見てみましょう。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 dirty="0"/>
              <a:t>・動画</a:t>
            </a:r>
            <a:r>
              <a:rPr lang="en-US" altLang="ja-JP" sz="2800" dirty="0"/>
              <a:t>(YouTube)	</a:t>
            </a:r>
            <a:r>
              <a:rPr lang="ja-JP" altLang="en-US" sz="2800" dirty="0"/>
              <a:t>・地図</a:t>
            </a:r>
            <a:r>
              <a:rPr lang="en-US" altLang="ja-JP" sz="2800" dirty="0"/>
              <a:t>(</a:t>
            </a:r>
            <a:r>
              <a:rPr lang="en-US" altLang="ja-JP" sz="2800" dirty="0" err="1"/>
              <a:t>StreetView</a:t>
            </a:r>
            <a:r>
              <a:rPr lang="en-US" altLang="ja-JP" sz="2800" dirty="0" smtClean="0"/>
              <a:t>)</a:t>
            </a:r>
          </a:p>
          <a:p>
            <a:pPr marL="0" indent="0">
              <a:buNone/>
            </a:pPr>
            <a:endParaRPr lang="en-US" altLang="ja-JP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5"/>
            <a:ext cx="1728192" cy="46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302"/>
          <a:stretch/>
        </p:blipFill>
        <p:spPr bwMode="auto">
          <a:xfrm>
            <a:off x="2015716" y="5070751"/>
            <a:ext cx="1656184" cy="6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9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l"/>
            <a:r>
              <a:rPr lang="ja-JP" altLang="en-US" dirty="0"/>
              <a:t>インターネットの楽しみ方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②皆で作るインターネット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lang="en-US" altLang="ja-JP" b="1" dirty="0" smtClean="0"/>
              <a:t>Wikipedia		</a:t>
            </a:r>
            <a:r>
              <a:rPr lang="en-US" altLang="ja-JP" sz="2000" dirty="0" smtClean="0">
                <a:hlinkClick r:id="rId2"/>
              </a:rPr>
              <a:t>http://ja.wikipedia.org/wiki/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</a:t>
            </a:r>
            <a:r>
              <a:rPr lang="en-US" altLang="ja-JP" sz="2000" dirty="0" smtClean="0">
                <a:hlinkClick r:id="rId3"/>
              </a:rPr>
              <a:t>http://twitter.com/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en-US" altLang="ja-JP" sz="2000" dirty="0"/>
              <a:t>	</a:t>
            </a:r>
            <a:r>
              <a:rPr lang="en-US" altLang="ja-JP" sz="2000" dirty="0" smtClean="0"/>
              <a:t>		</a:t>
            </a:r>
            <a:r>
              <a:rPr lang="en-US" altLang="ja-JP" sz="2000" dirty="0" smtClean="0">
                <a:hlinkClick r:id="rId4"/>
              </a:rPr>
              <a:t>http://www.facebook.com/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3600" dirty="0" smtClean="0"/>
              <a:t>	</a:t>
            </a:r>
            <a:r>
              <a:rPr lang="ja-JP" altLang="en-US" sz="2800" dirty="0" smtClean="0"/>
              <a:t>２ちゃんねる</a:t>
            </a:r>
            <a:r>
              <a:rPr lang="en-US" altLang="ja-JP" dirty="0" smtClean="0"/>
              <a:t>	</a:t>
            </a:r>
            <a:r>
              <a:rPr lang="en-US" altLang="ja-JP" sz="2000" dirty="0" smtClean="0">
                <a:hlinkClick r:id="rId5"/>
              </a:rPr>
              <a:t>http://www.2ch.net/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endParaRPr lang="ja-JP" altLang="en-US" sz="2000" dirty="0"/>
          </a:p>
          <a:p>
            <a:pPr marL="0" indent="0">
              <a:buNone/>
            </a:pPr>
            <a:r>
              <a:rPr lang="en-US" altLang="ja-JP" sz="2000" dirty="0"/>
              <a:t>	</a:t>
            </a:r>
            <a:endParaRPr kumimoji="1" lang="ja-JP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3" b="12288"/>
          <a:stretch/>
        </p:blipFill>
        <p:spPr bwMode="auto">
          <a:xfrm>
            <a:off x="1475656" y="4264996"/>
            <a:ext cx="1944215" cy="38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F2F7"/>
              </a:clrFrom>
              <a:clrTo>
                <a:srgbClr val="E2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929" y="3501008"/>
            <a:ext cx="2114306" cy="4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2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445" y="116632"/>
            <a:ext cx="8229600" cy="87592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本日の講座内容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996952"/>
            <a:ext cx="8229600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・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インターネットは「生活お役立ち」です</a:t>
            </a:r>
            <a:endParaRPr lang="en-US" altLang="ja-JP" dirty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　　調べて、観て、聴いて、買って・・・</a:t>
            </a:r>
            <a:endParaRPr lang="en-US" altLang="ja-JP" dirty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　　お役立ちを体験してみよう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536" y="4797152"/>
            <a:ext cx="8229600" cy="18002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インターネット</a:t>
            </a:r>
            <a:r>
              <a:rPr lang="ja-JP" altLang="en-US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を安全に楽しむために</a:t>
            </a:r>
            <a:endParaRPr lang="en-US" altLang="ja-JP" dirty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　コンピュータウイルスへの対策</a:t>
            </a:r>
            <a:endParaRPr lang="en-US" altLang="ja-JP" dirty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　騙されないための対策</a:t>
            </a:r>
            <a:endParaRPr lang="en-US" altLang="ja-JP" dirty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Wingdings 2"/>
              <a:buNone/>
            </a:pP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15211" y="1052736"/>
            <a:ext cx="8229600" cy="20574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・パソコンの基礎知識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電源の入れ方、マウスの使い方、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キーボードの使い方</a:t>
            </a: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0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445" y="116632"/>
            <a:ext cx="8229600" cy="87592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本日の講座内容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715" y="4725144"/>
            <a:ext cx="8229600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・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インターネットを安全に楽しむために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コンピュータウイルスへの対策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騙されないための対策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536" y="2780928"/>
            <a:ext cx="8229600" cy="18002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・インターネットは「生活お役立ち」です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Wingdings 2"/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調べて、観て、聴いて、買って・・・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Wingdings 2"/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お役立ちを体験してみよう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15211" y="1052736"/>
            <a:ext cx="8229600" cy="20574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パソコンの基礎知識</a:t>
            </a:r>
            <a:endParaRPr lang="en-US" altLang="ja-JP" dirty="0" smtClean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電源の入れ方、マウスの使い方、</a:t>
            </a:r>
            <a:endParaRPr lang="en-US" altLang="ja-JP" dirty="0" smtClean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　　キーボードの使い方</a:t>
            </a:r>
            <a:endParaRPr lang="ja-JP" altLang="en-US" dirty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2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</a:t>
            </a:r>
            <a:r>
              <a:rPr lang="ja-JP" altLang="en-US" dirty="0"/>
              <a:t>は仮想的な</a:t>
            </a:r>
            <a:r>
              <a:rPr lang="ja-JP" altLang="en-US" dirty="0" smtClean="0"/>
              <a:t>世界、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相手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FF00"/>
                </a:solidFill>
              </a:rPr>
              <a:t>名前や顔</a:t>
            </a:r>
            <a:r>
              <a:rPr lang="ja-JP" altLang="en-US" dirty="0" smtClean="0">
                <a:solidFill>
                  <a:srgbClr val="FFFF00"/>
                </a:solidFill>
              </a:rPr>
              <a:t>が容易に分らない</a:t>
            </a:r>
            <a:r>
              <a:rPr lang="ja-JP" altLang="en-US" dirty="0" smtClean="0"/>
              <a:t>。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・分らないため、</a:t>
            </a:r>
            <a:r>
              <a:rPr lang="ja-JP" altLang="en-US" dirty="0">
                <a:solidFill>
                  <a:srgbClr val="FFFF00"/>
                </a:solidFill>
              </a:rPr>
              <a:t>コンピュータ</a:t>
            </a:r>
            <a:r>
              <a:rPr lang="ja-JP" altLang="en-US" dirty="0" smtClean="0">
                <a:solidFill>
                  <a:srgbClr val="FFFF00"/>
                </a:solidFill>
              </a:rPr>
              <a:t>技術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FFFF00"/>
                </a:solidFill>
              </a:rPr>
              <a:t>人間の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心理</a:t>
            </a:r>
            <a:r>
              <a:rPr lang="ja-JP" altLang="en-US" dirty="0">
                <a:solidFill>
                  <a:srgbClr val="FFFF00"/>
                </a:solidFill>
              </a:rPr>
              <a:t>をついた</a:t>
            </a:r>
            <a:r>
              <a:rPr lang="ja-JP" altLang="en-US" dirty="0" smtClean="0">
                <a:solidFill>
                  <a:srgbClr val="FFFF00"/>
                </a:solidFill>
              </a:rPr>
              <a:t>犯罪</a:t>
            </a:r>
            <a:r>
              <a:rPr lang="ja-JP" altLang="en-US" dirty="0" smtClean="0"/>
              <a:t>が</a:t>
            </a:r>
            <a:r>
              <a:rPr lang="ja-JP" altLang="en-US" dirty="0"/>
              <a:t>多く発生して</a:t>
            </a:r>
            <a:r>
              <a:rPr lang="ja-JP" altLang="en-US" dirty="0" smtClean="0"/>
              <a:t>いる。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　　技術･･･コンピュータウイルス、不正アクセス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心理･･･架空請求、詐欺・偽装</a:t>
            </a:r>
            <a:endParaRPr lang="en-US" altLang="ja-JP" sz="28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2555776" y="4581128"/>
            <a:ext cx="352839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</a:rPr>
              <a:t>コンピュータウイルス</a:t>
            </a:r>
            <a:endParaRPr kumimoji="1"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6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コンピュータウイルスへの対処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こんな特徴を持ったプログラムを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　　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コンピュータウイルスと言う</a:t>
            </a:r>
            <a:r>
              <a:rPr lang="en-US" altLang="ja-JP" sz="1100" dirty="0" smtClean="0"/>
              <a:t/>
            </a:r>
            <a:br>
              <a:rPr lang="en-US" altLang="ja-JP" sz="1100" dirty="0" smtClean="0"/>
            </a:br>
            <a:endParaRPr lang="en-US" altLang="ja-JP" sz="1100" dirty="0" smtClean="0"/>
          </a:p>
          <a:p>
            <a:pPr marL="263525" indent="-263525">
              <a:lnSpc>
                <a:spcPct val="80000"/>
              </a:lnSpc>
              <a:buFontTx/>
              <a:buNone/>
            </a:pPr>
            <a:r>
              <a:rPr lang="ja-JP" altLang="en-US" sz="2800" b="1" dirty="0" smtClean="0"/>
              <a:t>１感染</a:t>
            </a:r>
            <a:r>
              <a:rPr lang="ja-JP" altLang="en-US" sz="2400" dirty="0" smtClean="0"/>
              <a:t> </a:t>
            </a:r>
            <a:endParaRPr lang="ja-JP" altLang="en-US" sz="2400" dirty="0"/>
          </a:p>
          <a:p>
            <a:pPr marL="1347788" lvl="1" indent="-277813">
              <a:lnSpc>
                <a:spcPct val="80000"/>
              </a:lnSpc>
              <a:buFontTx/>
              <a:buNone/>
            </a:pPr>
            <a:r>
              <a:rPr lang="ja-JP" altLang="en-US" sz="2400" dirty="0"/>
              <a:t>他のファイルにウイルス自身を付着させる </a:t>
            </a:r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 smtClean="0"/>
              <a:t>２潜伏</a:t>
            </a:r>
            <a:r>
              <a:rPr lang="ja-JP" altLang="en-US" sz="2800" dirty="0" smtClean="0"/>
              <a:t> </a:t>
            </a:r>
            <a:endParaRPr lang="ja-JP" altLang="en-US" sz="2800" dirty="0"/>
          </a:p>
          <a:p>
            <a:pPr marL="1347788" lvl="1" indent="-277813">
              <a:lnSpc>
                <a:spcPct val="80000"/>
              </a:lnSpc>
              <a:buFontTx/>
              <a:buNone/>
            </a:pPr>
            <a:r>
              <a:rPr lang="ja-JP" altLang="en-US" sz="2400" dirty="0"/>
              <a:t>一定の条件が揃うのを待って悪質な行動をする </a:t>
            </a:r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 smtClean="0"/>
              <a:t>３発病</a:t>
            </a:r>
            <a:endParaRPr lang="ja-JP" altLang="en-US" sz="2400" dirty="0"/>
          </a:p>
          <a:p>
            <a:pPr marL="1069975" lvl="1" indent="0">
              <a:lnSpc>
                <a:spcPct val="80000"/>
              </a:lnSpc>
              <a:buNone/>
            </a:pPr>
            <a:r>
              <a:rPr lang="ja-JP" altLang="en-US" sz="2400" dirty="0"/>
              <a:t>データの破壊、動作の</a:t>
            </a:r>
            <a:r>
              <a:rPr lang="ja-JP" altLang="en-US" sz="2400" dirty="0" smtClean="0"/>
              <a:t>不安定、データの送信など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勝手に意図しない行動を始める</a:t>
            </a:r>
            <a:endParaRPr lang="en-US" altLang="ja-JP" sz="24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コンピュータウイルスへの対処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どうやってウイルスが来るのか</a:t>
            </a:r>
            <a:r>
              <a:rPr lang="en-US" altLang="ja-JP" sz="1100" dirty="0" smtClean="0">
                <a:solidFill>
                  <a:srgbClr val="FF0000"/>
                </a:solidFill>
              </a:rPr>
              <a:t/>
            </a:r>
            <a:br>
              <a:rPr lang="en-US" altLang="ja-JP" sz="1100" dirty="0" smtClean="0">
                <a:solidFill>
                  <a:srgbClr val="FF0000"/>
                </a:solidFill>
              </a:rPr>
            </a:br>
            <a:endParaRPr lang="en-US" altLang="ja-JP" sz="1100" dirty="0">
              <a:solidFill>
                <a:srgbClr val="FF0000"/>
              </a:solidFill>
            </a:endParaRPr>
          </a:p>
          <a:p>
            <a:pPr marL="263525" indent="-263525">
              <a:lnSpc>
                <a:spcPct val="80000"/>
              </a:lnSpc>
              <a:buFontTx/>
              <a:buNone/>
            </a:pPr>
            <a:r>
              <a:rPr lang="ja-JP" altLang="en-US" sz="2800" dirty="0"/>
              <a:t>１</a:t>
            </a:r>
            <a:r>
              <a:rPr lang="ja-JP" altLang="en-US" sz="2800" dirty="0" smtClean="0"/>
              <a:t> 電子メールで</a:t>
            </a:r>
            <a:endParaRPr lang="ja-JP" altLang="en-US" sz="2400" dirty="0"/>
          </a:p>
          <a:p>
            <a:pPr marL="947738" indent="-277813">
              <a:lnSpc>
                <a:spcPct val="80000"/>
              </a:lnSpc>
              <a:buFontTx/>
              <a:buNone/>
            </a:pPr>
            <a:r>
              <a:rPr lang="ja-JP" altLang="en-US" sz="2400" dirty="0" smtClean="0"/>
              <a:t>友人</a:t>
            </a:r>
            <a:r>
              <a:rPr lang="ja-JP" altLang="en-US" sz="2400" dirty="0"/>
              <a:t>からの</a:t>
            </a:r>
            <a:r>
              <a:rPr lang="ja-JP" altLang="en-US" sz="2400" dirty="0" smtClean="0"/>
              <a:t>メールに</a:t>
            </a:r>
            <a:r>
              <a:rPr lang="ja-JP" altLang="en-US" sz="2400" dirty="0" smtClean="0">
                <a:hlinkClick r:id="rId2"/>
              </a:rPr>
              <a:t>ウイルス</a:t>
            </a:r>
            <a:r>
              <a:rPr lang="ja-JP" altLang="en-US" sz="2400" dirty="0" smtClean="0"/>
              <a:t>が・・・・ </a:t>
            </a:r>
            <a:endParaRPr lang="ja-JP" altLang="en-US" sz="2400" dirty="0"/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/>
              <a:t>２</a:t>
            </a:r>
            <a:r>
              <a:rPr lang="ja-JP" altLang="en-US" sz="2800" dirty="0" smtClean="0"/>
              <a:t> </a:t>
            </a:r>
            <a:r>
              <a:rPr lang="en-US" altLang="ja-JP" sz="2800" b="1" dirty="0" smtClean="0"/>
              <a:t>USB</a:t>
            </a:r>
            <a:r>
              <a:rPr lang="ja-JP" altLang="en-US" sz="2800" b="1" dirty="0" smtClean="0"/>
              <a:t>メモリ、</a:t>
            </a:r>
            <a:r>
              <a:rPr lang="en-US" altLang="ja-JP" sz="2800" b="1" dirty="0" smtClean="0"/>
              <a:t>SD</a:t>
            </a:r>
            <a:r>
              <a:rPr lang="ja-JP" altLang="en-US" sz="2800" b="1" dirty="0" smtClean="0"/>
              <a:t>メモリで</a:t>
            </a:r>
            <a:endParaRPr lang="ja-JP" altLang="en-US" sz="2800" dirty="0"/>
          </a:p>
          <a:p>
            <a:pPr marL="947738" indent="-277813">
              <a:lnSpc>
                <a:spcPct val="80000"/>
              </a:lnSpc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友人から借りたデジカメの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メモリに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  <a:hlinkClick r:id="rId3"/>
              </a:rPr>
              <a:t>ウイルス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が・・・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</a:t>
            </a:r>
            <a:endParaRPr lang="ja-JP" altLang="en-US" sz="2400" dirty="0">
              <a:latin typeface="HGPｺﾞｼｯｸM" pitchFamily="50" charset="-128"/>
              <a:ea typeface="HGPｺﾞｼｯｸM" pitchFamily="50" charset="-128"/>
            </a:endParaRPr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 smtClean="0"/>
              <a:t>３</a:t>
            </a:r>
            <a:r>
              <a:rPr lang="ja-JP" altLang="en-US" sz="2800" b="1" dirty="0" smtClean="0"/>
              <a:t>インターネットで</a:t>
            </a:r>
            <a:endParaRPr lang="ja-JP" altLang="en-US" sz="2800" dirty="0"/>
          </a:p>
          <a:p>
            <a:pPr marL="947738" indent="-277813">
              <a:lnSpc>
                <a:spcPct val="80000"/>
              </a:lnSpc>
              <a:buFontTx/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ホームページを見てたら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4"/>
              </a:rPr>
              <a:t>ウイルス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が・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・・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5"/>
              </a:rPr>
              <a:t>スパイウェア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が・・・</a:t>
            </a:r>
            <a:endParaRPr lang="ja-JP" altLang="en-US" sz="2400" dirty="0"/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無防備なコンピュータは簡単に感染する。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  <a:hlinkClick r:id="rId6"/>
              </a:rPr>
              <a:t>新種ウイルス</a:t>
            </a:r>
            <a:r>
              <a:rPr lang="ja-JP" altLang="en-US" dirty="0" smtClean="0">
                <a:solidFill>
                  <a:srgbClr val="FFFF00"/>
                </a:solidFill>
              </a:rPr>
              <a:t>が続々出てます。</a:t>
            </a:r>
            <a:endParaRPr lang="en-US" altLang="ja-JP" dirty="0" smtClean="0">
              <a:solidFill>
                <a:srgbClr val="FFFF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1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コンピュータウイルスへの対処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どうやってウイルスを防ぐか</a:t>
            </a:r>
            <a:r>
              <a:rPr lang="en-US" altLang="ja-JP" sz="1100" dirty="0" smtClean="0"/>
              <a:t/>
            </a:r>
            <a:br>
              <a:rPr lang="en-US" altLang="ja-JP" sz="1100" dirty="0" smtClean="0"/>
            </a:br>
            <a:endParaRPr lang="en-US" altLang="ja-JP" sz="1100" dirty="0"/>
          </a:p>
          <a:p>
            <a:pPr marL="263525" indent="-263525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1</a:t>
            </a:r>
            <a:r>
              <a:rPr lang="ja-JP" altLang="en-US" sz="2800" dirty="0"/>
              <a:t>） </a:t>
            </a:r>
            <a:r>
              <a:rPr lang="ja-JP" altLang="en-US" sz="2800" dirty="0" smtClean="0"/>
              <a:t>ウイルス対策ソフトをパソコンに入れる</a:t>
            </a:r>
            <a:endParaRPr lang="ja-JP" altLang="en-US" sz="2400" dirty="0"/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400" dirty="0" smtClean="0"/>
              <a:t>	Windows </a:t>
            </a:r>
            <a:r>
              <a:rPr lang="ja-JP" altLang="en-US" sz="2400" dirty="0"/>
              <a:t>標準では</a:t>
            </a:r>
            <a:r>
              <a:rPr lang="ja-JP" altLang="en-US" sz="2400" dirty="0" smtClean="0"/>
              <a:t>ウイルスに対する機能</a:t>
            </a:r>
            <a:r>
              <a:rPr lang="ja-JP" altLang="en-US" sz="2400" dirty="0"/>
              <a:t>は何もない</a:t>
            </a:r>
            <a:r>
              <a:rPr lang="ja-JP" altLang="en-US" sz="2400" dirty="0" smtClean="0"/>
              <a:t>。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使用者がウイルス対策ソフトを導入しなければいけない。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代表的なウイルス対策ソフト</a:t>
            </a:r>
            <a:endParaRPr lang="en-US" altLang="ja-JP" sz="2400" dirty="0"/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None/>
            </a:pPr>
            <a:r>
              <a:rPr lang="ja-JP" altLang="en-US" sz="2400" dirty="0" smtClean="0"/>
              <a:t>　　・無料の製品 ･･･ </a:t>
            </a:r>
            <a:r>
              <a:rPr lang="en-US" altLang="ja-JP" sz="2400" b="1" dirty="0" smtClean="0">
                <a:hlinkClick r:id="rId2"/>
              </a:rPr>
              <a:t>Microsoft </a:t>
            </a:r>
            <a:r>
              <a:rPr lang="en-US" altLang="ja-JP" sz="2400" b="1" dirty="0">
                <a:hlinkClick r:id="rId2"/>
              </a:rPr>
              <a:t>Security </a:t>
            </a:r>
            <a:r>
              <a:rPr lang="en-US" altLang="ja-JP" sz="2400" b="1" dirty="0" smtClean="0">
                <a:hlinkClick r:id="rId2"/>
              </a:rPr>
              <a:t>Essentials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			</a:t>
            </a: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hlinkClick r:id="rId3"/>
              </a:rPr>
              <a:t>アバスト</a:t>
            </a:r>
            <a:r>
              <a:rPr lang="en-US" altLang="ja-JP" sz="2400" b="1" dirty="0">
                <a:hlinkClick r:id="rId3"/>
              </a:rPr>
              <a:t>! </a:t>
            </a:r>
            <a:r>
              <a:rPr lang="ja-JP" altLang="en-US" sz="2400" b="1" dirty="0" smtClean="0">
                <a:hlinkClick r:id="rId3"/>
              </a:rPr>
              <a:t>アンチウイルス</a:t>
            </a:r>
            <a:endParaRPr lang="ja-JP" altLang="en-US" sz="2400" b="1" dirty="0"/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buNone/>
            </a:pPr>
            <a:r>
              <a:rPr lang="ja-JP" altLang="en-US" sz="2400" dirty="0" smtClean="0"/>
              <a:t>　　・有料の製品 ･･･ 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  <a:hlinkClick r:id="rId4"/>
              </a:rPr>
              <a:t>NOD32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  <a:hlinkClick r:id="rId4"/>
              </a:rPr>
              <a:t>アンチウイルス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			</a:t>
            </a: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  <a:hlinkClick r:id="rId5"/>
              </a:rPr>
              <a:t>マカフィー インターネットセキュリティ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en-US" altLang="ja-JP" sz="2400" b="1" dirty="0" smtClean="0"/>
              <a:t>			</a:t>
            </a:r>
            <a:r>
              <a:rPr lang="ja-JP" altLang="en-US" sz="2400" b="1" dirty="0" smtClean="0"/>
              <a:t>　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  <a:hlinkClick r:id="rId6"/>
              </a:rPr>
              <a:t>ウイルスバスター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  <a:hlinkClick r:id="rId6"/>
              </a:rPr>
              <a:t>2011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en-US" altLang="ja-JP" sz="2400" dirty="0" smtClean="0"/>
              <a:t>			</a:t>
            </a: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  <a:hlinkClick r:id="rId7"/>
              </a:rPr>
              <a:t>ノートン </a:t>
            </a:r>
            <a:r>
              <a:rPr lang="ja-JP" altLang="en-US" sz="2400" b="1" dirty="0">
                <a:latin typeface="HGPｺﾞｼｯｸM" pitchFamily="50" charset="-128"/>
                <a:ea typeface="HGPｺﾞｼｯｸM" pitchFamily="50" charset="-128"/>
                <a:hlinkClick r:id="rId7"/>
              </a:rPr>
              <a:t>インターネット セキュリテ</a:t>
            </a:r>
            <a:r>
              <a:rPr lang="ja-JP" altLang="en-US" sz="2400" b="1" dirty="0">
                <a:solidFill>
                  <a:schemeClr val="tx2"/>
                </a:solidFill>
                <a:latin typeface="HGPｺﾞｼｯｸM" pitchFamily="50" charset="-128"/>
                <a:ea typeface="HGPｺﾞｼｯｸM" pitchFamily="50" charset="-128"/>
                <a:hlinkClick r:id="rId7"/>
              </a:rPr>
              <a:t>ィ</a:t>
            </a:r>
            <a:r>
              <a:rPr lang="en-US" altLang="ja-JP" sz="2400" b="1" dirty="0" smtClean="0">
                <a:solidFill>
                  <a:schemeClr val="tx2"/>
                </a:solidFill>
              </a:rPr>
              <a:t/>
            </a:r>
            <a:br>
              <a:rPr lang="en-US" altLang="ja-JP" sz="2400" b="1" dirty="0" smtClean="0">
                <a:solidFill>
                  <a:schemeClr val="tx2"/>
                </a:solidFill>
              </a:rPr>
            </a:br>
            <a:r>
              <a:rPr lang="ja-JP" altLang="en-US" sz="2800" dirty="0" smtClean="0"/>
              <a:t>無料と有料の差は ユーザーサポートの有無。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有料製品は問合せに対応してくれる。</a:t>
            </a:r>
            <a:endParaRPr lang="en-US" altLang="ja-JP" sz="28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コンピュータウイルスへの対処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ウイルス対策されているか確認してみよう</a:t>
            </a:r>
            <a:r>
              <a:rPr lang="en-US" altLang="ja-JP" sz="1100" dirty="0" smtClean="0"/>
              <a:t/>
            </a:r>
            <a:br>
              <a:rPr lang="en-US" altLang="ja-JP" sz="1100" dirty="0" smtClean="0"/>
            </a:br>
            <a:endParaRPr lang="en-US" altLang="ja-JP" sz="1100" dirty="0" smtClean="0"/>
          </a:p>
          <a:p>
            <a:pPr marL="0" indent="0">
              <a:buNone/>
            </a:pPr>
            <a:r>
              <a:rPr lang="ja-JP" altLang="en-US" sz="2400" dirty="0" smtClean="0"/>
              <a:t>スタート⇒ コントロールパネル⇒ システムとセキュリティ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 ⇒ </a:t>
            </a:r>
            <a:r>
              <a:rPr lang="ja-JP" altLang="en-US" sz="2400" dirty="0" smtClean="0">
                <a:solidFill>
                  <a:srgbClr val="FF0000"/>
                </a:solidFill>
              </a:rPr>
              <a:t>アクションセンター </a:t>
            </a:r>
            <a:r>
              <a:rPr lang="ja-JP" altLang="en-US" sz="2400" dirty="0" smtClean="0"/>
              <a:t>を選択する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</a:t>
            </a:r>
            <a:r>
              <a:rPr lang="ja-JP" altLang="en-US" dirty="0"/>
              <a:t>は仮想的な</a:t>
            </a:r>
            <a:r>
              <a:rPr lang="ja-JP" altLang="en-US" dirty="0" smtClean="0"/>
              <a:t>世界、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相手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FF00"/>
                </a:solidFill>
              </a:rPr>
              <a:t>名前や顔</a:t>
            </a:r>
            <a:r>
              <a:rPr lang="ja-JP" altLang="en-US" dirty="0" smtClean="0">
                <a:solidFill>
                  <a:srgbClr val="FFFF00"/>
                </a:solidFill>
              </a:rPr>
              <a:t>が容易に分らない</a:t>
            </a:r>
            <a:r>
              <a:rPr lang="ja-JP" altLang="en-US" dirty="0" smtClean="0"/>
              <a:t>。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・分らないため、</a:t>
            </a:r>
            <a:r>
              <a:rPr lang="ja-JP" altLang="en-US" dirty="0">
                <a:solidFill>
                  <a:srgbClr val="FFFF00"/>
                </a:solidFill>
              </a:rPr>
              <a:t>コンピュータ</a:t>
            </a:r>
            <a:r>
              <a:rPr lang="ja-JP" altLang="en-US" dirty="0" smtClean="0">
                <a:solidFill>
                  <a:srgbClr val="FFFF00"/>
                </a:solidFill>
              </a:rPr>
              <a:t>技術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FFFF00"/>
                </a:solidFill>
              </a:rPr>
              <a:t>人間の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心理</a:t>
            </a:r>
            <a:r>
              <a:rPr lang="ja-JP" altLang="en-US" dirty="0">
                <a:solidFill>
                  <a:srgbClr val="FFFF00"/>
                </a:solidFill>
              </a:rPr>
              <a:t>をついた</a:t>
            </a:r>
            <a:r>
              <a:rPr lang="ja-JP" altLang="en-US" dirty="0" smtClean="0">
                <a:solidFill>
                  <a:srgbClr val="FFFF00"/>
                </a:solidFill>
              </a:rPr>
              <a:t>犯罪</a:t>
            </a:r>
            <a:r>
              <a:rPr lang="ja-JP" altLang="en-US" dirty="0" smtClean="0"/>
              <a:t>が</a:t>
            </a:r>
            <a:r>
              <a:rPr lang="ja-JP" altLang="en-US" dirty="0"/>
              <a:t>多く発生して</a:t>
            </a:r>
            <a:r>
              <a:rPr lang="ja-JP" altLang="en-US" dirty="0" smtClean="0"/>
              <a:t>いる。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　　技術･･･コンピュータウイルス、不正アクセス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心理･･･架空請求、詐欺・偽装</a:t>
            </a:r>
            <a:endParaRPr lang="en-US" altLang="ja-JP" sz="28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6156176" y="4581128"/>
            <a:ext cx="237626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不正アクセス</a:t>
            </a:r>
            <a:endParaRPr kumimoji="1"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7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不正アクセスへの</a:t>
            </a:r>
            <a:r>
              <a:rPr lang="ja-JP" altLang="en-US" dirty="0"/>
              <a:t>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不正アクセスとは･･･</a:t>
            </a:r>
            <a:r>
              <a:rPr lang="en-US" altLang="ja-JP" sz="1100" dirty="0" smtClean="0">
                <a:solidFill>
                  <a:srgbClr val="FF0000"/>
                </a:solidFill>
              </a:rPr>
              <a:t/>
            </a:r>
            <a:br>
              <a:rPr lang="en-US" altLang="ja-JP" sz="1100" dirty="0" smtClean="0">
                <a:solidFill>
                  <a:srgbClr val="FF0000"/>
                </a:solidFill>
              </a:rPr>
            </a:br>
            <a:endParaRPr lang="en-US" altLang="ja-JP" sz="1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・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使用すべき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ではない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人が、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ソフトウェアの不具合などを悪用してアクセス権を取得し、不正にコンピュータを利用する、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あるいは利用を試みること。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代表的な不正アクセスには、ソフトウェア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の弱点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(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セキュリティホール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)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を悪用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して中の情報を盗んだり、削除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・改変する行為や、盗聴や総当たり攻撃によるパスワード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窃取など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がある。</a:t>
            </a:r>
            <a:endParaRPr lang="en-US" altLang="ja-JP" sz="2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不正アクセスへの</a:t>
            </a:r>
            <a:r>
              <a:rPr lang="ja-JP" altLang="en-US" dirty="0"/>
              <a:t>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不正アクセスへの対策･･･</a:t>
            </a:r>
            <a:r>
              <a:rPr lang="en-US" altLang="ja-JP" sz="1100" dirty="0" smtClean="0">
                <a:solidFill>
                  <a:srgbClr val="FF0000"/>
                </a:solidFill>
              </a:rPr>
              <a:t/>
            </a:r>
            <a:br>
              <a:rPr lang="en-US" altLang="ja-JP" sz="1100" dirty="0" smtClean="0">
                <a:solidFill>
                  <a:srgbClr val="FF0000"/>
                </a:solidFill>
              </a:rPr>
            </a:br>
            <a:endParaRPr lang="en-US" altLang="ja-JP" sz="1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・ユーザー</a:t>
            </a:r>
            <a:r>
              <a:rPr lang="en-US" altLang="ja-JP" sz="2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ID</a:t>
            </a:r>
            <a:r>
              <a:rPr lang="ja-JP" altLang="en-US" sz="2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やパスワードの</a:t>
            </a: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管理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他人に教えない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、見える所に貼らない　・・・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2"/>
              </a:rPr>
              <a:t>事例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・不要</a:t>
            </a:r>
            <a:r>
              <a:rPr lang="ja-JP" altLang="en-US" sz="2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なときはパソコンの電源</a:t>
            </a: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を</a:t>
            </a:r>
            <a:r>
              <a:rPr lang="en-US" altLang="ja-JP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OFF</a:t>
            </a: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する</a:t>
            </a:r>
            <a:endParaRPr lang="ja-JP" altLang="en-US" sz="2400" dirty="0">
              <a:solidFill>
                <a:srgbClr val="FFFF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　利用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しないときは、電源を切る習慣を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つけよう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。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・ソフトウェアを最新にアップデート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>Microsoft Update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や各ソフトを最新版に更新する</a:t>
            </a:r>
            <a:endParaRPr lang="ja-JP" altLang="en-US" sz="2400" dirty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・セキュリティーの強化</a:t>
            </a:r>
            <a:r>
              <a:rPr lang="en-US" altLang="ja-JP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インターネット閲覧ソフトのセキュリティーレベルを変更する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ファイアウォールを使用する、ルーターを設置する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・データのバックアップ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　バックアップが有ればパソコンを以前の状態に戻せる</a:t>
            </a:r>
            <a:endParaRPr lang="en-US" altLang="ja-JP" sz="24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061" name="Picture 13" descr="http://support.zaq.ne.jp/security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7763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不正アクセスへの</a:t>
            </a:r>
            <a:r>
              <a:rPr lang="ja-JP" altLang="en-US" dirty="0"/>
              <a:t>対処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不正アクセスされたら･･･</a:t>
            </a:r>
            <a:r>
              <a:rPr lang="en-US" altLang="ja-JP" sz="1100" dirty="0" smtClean="0">
                <a:solidFill>
                  <a:srgbClr val="FF0000"/>
                </a:solidFill>
              </a:rPr>
              <a:t/>
            </a:r>
            <a:br>
              <a:rPr lang="en-US" altLang="ja-JP" sz="1100" dirty="0" smtClean="0">
                <a:solidFill>
                  <a:srgbClr val="FF0000"/>
                </a:solidFill>
              </a:rPr>
            </a:br>
            <a:endParaRPr lang="en-US" altLang="ja-JP" sz="1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</a:rPr>
              <a:t>◆自分のユーザー</a:t>
            </a:r>
            <a:r>
              <a:rPr lang="en-US" altLang="ja-JP" sz="2400" dirty="0" smtClean="0">
                <a:solidFill>
                  <a:srgbClr val="FFFF00"/>
                </a:solidFill>
              </a:rPr>
              <a:t>ID</a:t>
            </a:r>
            <a:r>
              <a:rPr lang="ja-JP" altLang="en-US" sz="2400" dirty="0" smtClean="0">
                <a:solidFill>
                  <a:srgbClr val="FFFF00"/>
                </a:solidFill>
              </a:rPr>
              <a:t>を誰かが使っている･･････</a:t>
            </a:r>
            <a:r>
              <a:rPr lang="en-US" altLang="ja-JP" sz="2400" dirty="0" smtClean="0">
                <a:solidFill>
                  <a:srgbClr val="FFFF00"/>
                </a:solidFill>
              </a:rPr>
              <a:t/>
            </a:r>
            <a:br>
              <a:rPr lang="en-US" altLang="ja-JP" sz="2400" dirty="0" smtClean="0">
                <a:solidFill>
                  <a:srgbClr val="FFFF00"/>
                </a:solidFill>
              </a:rPr>
            </a:br>
            <a:r>
              <a:rPr lang="ja-JP" altLang="en-US" sz="2400" dirty="0" smtClean="0"/>
              <a:t>・パスワードの変更／初期化をする。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ダメならサポートへ連絡する。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クレジットカードを登録していればカード会社へも連絡！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>
                <a:solidFill>
                  <a:srgbClr val="FFFF00"/>
                </a:solidFill>
              </a:rPr>
              <a:t>◆自分のパソコンに誰かがアクセスしている･･････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>LAN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ケーブルを抜いてインターネットとパソコンを離す。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　パソコン内のデータが流出するかも知れません。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・ウイルススキャンで不正なプログラムをチェックする。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・システムとセキュリティーで「コンピュータの状態」をチェックする。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・「以前の状態に復元」を使用する。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・バックアップと復元を使用する。（バックアップがあれば）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・リカバリーディスクで買った時の状態に戻す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　消えたら困るデータ（メール、マイドキュメントなど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）は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　　</a:t>
            </a:r>
            <a:r>
              <a:rPr lang="en-US" altLang="ja-JP" sz="2400" dirty="0">
                <a:latin typeface="HGPｺﾞｼｯｸM" pitchFamily="50" charset="-128"/>
                <a:ea typeface="HGPｺﾞｼｯｸM" pitchFamily="50" charset="-128"/>
              </a:rPr>
              <a:t>USB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メモリーに保存しておきましょう</a:t>
            </a:r>
            <a:endParaRPr lang="en-US" altLang="ja-JP" sz="24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061" name="Picture 13" descr="http://support.zaq.ne.jp/security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7763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</a:t>
            </a:r>
            <a:r>
              <a:rPr lang="ja-JP" altLang="en-US" dirty="0"/>
              <a:t>は仮想的な</a:t>
            </a:r>
            <a:r>
              <a:rPr lang="ja-JP" altLang="en-US" dirty="0" smtClean="0"/>
              <a:t>世界、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相手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FF00"/>
                </a:solidFill>
              </a:rPr>
              <a:t>名前や顔</a:t>
            </a:r>
            <a:r>
              <a:rPr lang="ja-JP" altLang="en-US" dirty="0" smtClean="0">
                <a:solidFill>
                  <a:srgbClr val="FFFF00"/>
                </a:solidFill>
              </a:rPr>
              <a:t>が容易に分らない</a:t>
            </a:r>
            <a:r>
              <a:rPr lang="ja-JP" altLang="en-US" dirty="0" smtClean="0"/>
              <a:t>。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・分らないため、</a:t>
            </a:r>
            <a:r>
              <a:rPr lang="ja-JP" altLang="en-US" dirty="0">
                <a:solidFill>
                  <a:srgbClr val="FFFF00"/>
                </a:solidFill>
              </a:rPr>
              <a:t>コンピュータ</a:t>
            </a:r>
            <a:r>
              <a:rPr lang="ja-JP" altLang="en-US" dirty="0" smtClean="0">
                <a:solidFill>
                  <a:srgbClr val="FFFF00"/>
                </a:solidFill>
              </a:rPr>
              <a:t>技術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FFFF00"/>
                </a:solidFill>
              </a:rPr>
              <a:t>人間の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心理</a:t>
            </a:r>
            <a:r>
              <a:rPr lang="ja-JP" altLang="en-US" dirty="0">
                <a:solidFill>
                  <a:srgbClr val="FFFF00"/>
                </a:solidFill>
              </a:rPr>
              <a:t>をついた</a:t>
            </a:r>
            <a:r>
              <a:rPr lang="ja-JP" altLang="en-US" dirty="0" smtClean="0">
                <a:solidFill>
                  <a:srgbClr val="FFFF00"/>
                </a:solidFill>
              </a:rPr>
              <a:t>犯罪</a:t>
            </a:r>
            <a:r>
              <a:rPr lang="ja-JP" altLang="en-US" dirty="0" smtClean="0"/>
              <a:t>が</a:t>
            </a:r>
            <a:r>
              <a:rPr lang="ja-JP" altLang="en-US" dirty="0"/>
              <a:t>多く発生して</a:t>
            </a:r>
            <a:r>
              <a:rPr lang="ja-JP" altLang="en-US" dirty="0" smtClean="0"/>
              <a:t>いる。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　　技術･･･コンピュータウイルス、不正アクセス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心理･･･架空請求、詐欺・偽装</a:t>
            </a:r>
            <a:endParaRPr lang="en-US" altLang="ja-JP" sz="28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2555776" y="5085184"/>
            <a:ext cx="345638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架空請求、詐欺・偽装</a:t>
            </a:r>
            <a:endParaRPr kumimoji="1"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6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474" y="332656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１．電源スイッチ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①シーソー型（昔のパソコン）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○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ゼロ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･･･オフ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Ｉ</a:t>
            </a:r>
            <a:r>
              <a:rPr kumimoji="1"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イチ</a:t>
            </a:r>
            <a:r>
              <a:rPr kumimoji="1"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･･･オン</a:t>
            </a:r>
            <a:endParaRPr kumimoji="1" lang="ja-JP" alt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329158"/>
            <a:ext cx="2145432" cy="20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645024"/>
            <a:ext cx="4120589" cy="306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・インターネットは</a:t>
            </a:r>
            <a:r>
              <a:rPr lang="ja-JP" altLang="en-US" dirty="0"/>
              <a:t>仮想的な</a:t>
            </a:r>
            <a:r>
              <a:rPr lang="ja-JP" altLang="en-US" dirty="0" smtClean="0"/>
              <a:t>世界･･･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でも、使ってる人間は仮想ではない。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・インターネットでの犯罪の多くは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現実の世界と同じ犯罪</a:t>
            </a:r>
            <a:r>
              <a:rPr lang="ja-JP" altLang="en-US" dirty="0" smtClean="0"/>
              <a:t>が大半である。</a:t>
            </a:r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6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・悪意のあるホームページ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事例･･･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2"/>
              </a:rPr>
              <a:t>悪意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  <a:hlinkClick r:id="rId2"/>
              </a:rPr>
              <a:t>のあるホームページ</a:t>
            </a:r>
            <a:r>
              <a:rPr lang="ja-JP" altLang="en-US" dirty="0" smtClean="0"/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怪しいメールのリンク先や怪しい業者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/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個人の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ホームページはアクセスしない。</a:t>
            </a:r>
            <a:r>
              <a:rPr lang="en-US" altLang="ja-JP" sz="10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1000" dirty="0" smtClean="0">
                <a:latin typeface="HGPｺﾞｼｯｸM" pitchFamily="50" charset="-128"/>
                <a:ea typeface="HGPｺﾞｼｯｸM" pitchFamily="50" charset="-128"/>
              </a:rPr>
            </a:br>
            <a:endParaRPr lang="en-US" altLang="ja-JP" sz="10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lvl="0" indent="0">
              <a:buClr>
                <a:srgbClr val="CC4757"/>
              </a:buClr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・オークション</a:t>
            </a:r>
            <a:r>
              <a:rPr lang="en-US" altLang="ja-JP" dirty="0" smtClean="0">
                <a:solidFill>
                  <a:srgbClr val="FFFF00"/>
                </a:solidFill>
              </a:rPr>
              <a:t>/</a:t>
            </a:r>
            <a:r>
              <a:rPr lang="ja-JP" altLang="en-US" dirty="0" smtClean="0">
                <a:solidFill>
                  <a:srgbClr val="FFFF00"/>
                </a:solidFill>
              </a:rPr>
              <a:t>ショッピング詐欺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/>
              <a:t>　　事例･･･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3"/>
              </a:rPr>
              <a:t>ネットオークションでの危険性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>
                <a:solidFill>
                  <a:prstClr val="white"/>
                </a:solidFill>
              </a:rPr>
              <a:t>　</a:t>
            </a:r>
            <a:r>
              <a:rPr lang="ja-JP" altLang="en-US" dirty="0" smtClean="0">
                <a:solidFill>
                  <a:prstClr val="white"/>
                </a:solidFill>
              </a:rPr>
              <a:t>出品者、</a:t>
            </a:r>
            <a:r>
              <a:rPr lang="ja-JP" altLang="en-US" dirty="0" smtClean="0">
                <a:solidFill>
                  <a:prstClr val="white"/>
                </a:solidFill>
                <a:latin typeface="HGPｺﾞｼｯｸM" pitchFamily="50" charset="-128"/>
                <a:ea typeface="HGPｺﾞｼｯｸM" pitchFamily="50" charset="-128"/>
              </a:rPr>
              <a:t>業者が信用出来るか確認しよう。</a:t>
            </a:r>
            <a:endParaRPr lang="en-US" altLang="ja-JP" dirty="0">
              <a:solidFill>
                <a:prstClr val="white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7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・ワンクリック詐欺</a:t>
            </a:r>
            <a: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怪しい請求は無視する。相手すると深みにハマる。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事例　</a:t>
            </a:r>
            <a:r>
              <a:rPr lang="ja-JP" altLang="en-US" dirty="0"/>
              <a:t>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2"/>
              </a:rPr>
              <a:t>ワンクリック詐欺</a:t>
            </a:r>
            <a:endParaRPr lang="en-US" altLang="ja-JP" sz="2400" dirty="0">
              <a:solidFill>
                <a:prstClr val="white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・フィッシング詐欺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偽のメールやホームページで騙す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事例</a:t>
            </a:r>
            <a:r>
              <a:rPr lang="ja-JP" altLang="en-US" dirty="0"/>
              <a:t>･･･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3"/>
              </a:rPr>
              <a:t>フィッシング詐欺</a:t>
            </a:r>
            <a:endParaRPr lang="en-US" altLang="ja-JP" sz="24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prstClr val="white"/>
                </a:solidFill>
                <a:latin typeface="HGPｺﾞｼｯｸM" pitchFamily="50" charset="-128"/>
                <a:ea typeface="HGPｺﾞｼｯｸM" pitchFamily="50" charset="-128"/>
              </a:rPr>
              <a:t>　　</a:t>
            </a:r>
            <a:r>
              <a:rPr lang="en-US" altLang="ja-JP" sz="2400" dirty="0" smtClean="0">
                <a:solidFill>
                  <a:prstClr val="white"/>
                </a:solidFill>
                <a:latin typeface="HGPｺﾞｼｯｸM" pitchFamily="50" charset="-128"/>
                <a:ea typeface="HGPｺﾞｼｯｸM" pitchFamily="50" charset="-128"/>
              </a:rPr>
              <a:t>Yahoo!</a:t>
            </a:r>
            <a:r>
              <a:rPr lang="ja-JP" altLang="en-US" sz="2400" dirty="0" smtClean="0">
                <a:solidFill>
                  <a:prstClr val="white"/>
                </a:solidFill>
                <a:latin typeface="HGPｺﾞｼｯｸM" pitchFamily="50" charset="-128"/>
                <a:ea typeface="HGPｺﾞｼｯｸM" pitchFamily="50" charset="-128"/>
              </a:rPr>
              <a:t>ツールバーなどで偽ページは防御可能</a:t>
            </a:r>
            <a:endParaRPr lang="en-US" altLang="ja-JP" dirty="0">
              <a:solidFill>
                <a:prstClr val="white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3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インターネットの危険性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</a:t>
            </a: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迷惑メール（今や</a:t>
            </a:r>
            <a:r>
              <a:rPr lang="en-US" altLang="ja-JP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90</a:t>
            </a:r>
            <a:r>
              <a:rPr lang="ja-JP" altLang="en-US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>％が迷惑メール）</a:t>
            </a:r>
            <a: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怪しいメールには返信しない。　</a:t>
            </a:r>
            <a:r>
              <a:rPr lang="en-US" altLang="ja-JP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解約しても困らないメールで会員登録する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メールフィルタを使用する。</a:t>
            </a:r>
            <a:r>
              <a:rPr lang="en-US" altLang="ja-JP" sz="11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1100" dirty="0" smtClean="0">
                <a:latin typeface="HGPｺﾞｼｯｸM" pitchFamily="50" charset="-128"/>
                <a:ea typeface="HGPｺﾞｼｯｸM" pitchFamily="50" charset="-128"/>
              </a:rPr>
            </a:br>
            <a:endParaRPr lang="en-US" altLang="ja-JP" sz="11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lvl="0" indent="0">
              <a:buClr>
                <a:srgbClr val="CC4757"/>
              </a:buClr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・個人情報はむやみに書き込まない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CC4757"/>
              </a:buClr>
              <a:buNone/>
            </a:pPr>
            <a:r>
              <a:rPr lang="ja-JP" altLang="en-US" dirty="0">
                <a:solidFill>
                  <a:srgbClr val="FFFF00"/>
                </a:solidFill>
              </a:rPr>
              <a:t>　</a:t>
            </a:r>
            <a:r>
              <a:rPr lang="en-US" altLang="ja-JP" sz="2800" dirty="0" smtClean="0">
                <a:solidFill>
                  <a:schemeClr val="tx2"/>
                </a:solidFill>
              </a:rPr>
              <a:t>GPS</a:t>
            </a:r>
            <a:r>
              <a:rPr lang="ja-JP" altLang="en-US" sz="2800" dirty="0" smtClean="0">
                <a:solidFill>
                  <a:schemeClr val="tx2"/>
                </a:solidFill>
              </a:rPr>
              <a:t>付きカメラは撮影地点の住所が分かる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事例</a:t>
            </a:r>
            <a:r>
              <a:rPr lang="ja-JP" altLang="en-US" dirty="0"/>
              <a:t>･･･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2"/>
              </a:rPr>
              <a:t>ネットストーカーに注意</a:t>
            </a:r>
            <a:endParaRPr lang="en-US" altLang="ja-JP" dirty="0">
              <a:solidFill>
                <a:prstClr val="white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安全に楽しむために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パソコンの危険性</a:t>
            </a:r>
            <a:endParaRPr kumimoji="1" lang="en-US" altLang="ja-JP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・信頼出来ないパソコンは使わない</a:t>
            </a:r>
            <a: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インターネットカフェ、展示パソコンなどに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個人情報を入力しない。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入力した情報がパソコンに残る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　　　操作記録を盗まれる（キーロガー）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・パソコンを捨てる時はデータの消去を！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ごみ箱から消しただけでは復元出来る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事例</a:t>
            </a:r>
            <a:r>
              <a:rPr lang="ja-JP" altLang="en-US" dirty="0"/>
              <a:t>･･･ 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  <a:hlinkClick r:id="rId2"/>
              </a:rPr>
              <a:t>中古パソコンからデータが漏えい</a:t>
            </a:r>
            <a:endParaRPr lang="en-US" altLang="ja-JP" dirty="0">
              <a:solidFill>
                <a:prstClr val="white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インターネットは現代生活の基盤になった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テレビ･･･</a:t>
            </a:r>
            <a:r>
              <a:rPr lang="ja-JP" altLang="en-US" dirty="0" smtClean="0">
                <a:hlinkClick r:id="rId2"/>
              </a:rPr>
              <a:t>オンデマンド配信</a:t>
            </a:r>
            <a:r>
              <a:rPr lang="ja-JP" altLang="en-US" dirty="0" smtClean="0"/>
              <a:t>、光テレビ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ラジオ･･･</a:t>
            </a:r>
            <a:r>
              <a:rPr lang="ja-JP" altLang="en-US" dirty="0" smtClean="0">
                <a:hlinkClick r:id="rId3"/>
              </a:rPr>
              <a:t>インターネットラジオ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音楽･････</a:t>
            </a:r>
            <a:r>
              <a:rPr kumimoji="1" lang="en-US" altLang="ja-JP" dirty="0" smtClean="0">
                <a:latin typeface="+mn-ea"/>
              </a:rPr>
              <a:t>2006</a:t>
            </a:r>
            <a:r>
              <a:rPr kumimoji="1" lang="ja-JP" altLang="en-US" dirty="0" smtClean="0">
                <a:latin typeface="+mn-ea"/>
              </a:rPr>
              <a:t>年に</a:t>
            </a:r>
            <a:r>
              <a:rPr lang="en-US" altLang="ja-JP" dirty="0" smtClean="0">
                <a:latin typeface="+mn-ea"/>
              </a:rPr>
              <a:t>CD</a:t>
            </a:r>
            <a:r>
              <a:rPr lang="ja-JP" altLang="en-US" dirty="0" smtClean="0">
                <a:latin typeface="+mn-ea"/>
              </a:rPr>
              <a:t>シングルの売上げを</a:t>
            </a:r>
            <a:r>
              <a:rPr lang="en-US" altLang="ja-JP" dirty="0">
                <a:latin typeface="+mn-ea"/>
              </a:rPr>
              <a:t/>
            </a:r>
            <a:br>
              <a:rPr lang="en-US" altLang="ja-JP" dirty="0">
                <a:latin typeface="+mn-ea"/>
              </a:rPr>
            </a:br>
            <a:r>
              <a:rPr lang="ja-JP" altLang="en-US" dirty="0" smtClean="0">
                <a:latin typeface="+mn-ea"/>
              </a:rPr>
              <a:t>　　　　　 音楽配信が超えた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書籍･････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5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Amazon</a:t>
            </a:r>
            <a:r>
              <a:rPr lang="ja-JP" altLang="en-US" dirty="0" smtClean="0"/>
              <a:t>で電子書籍が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 紙の書籍販売を上回った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もうネットが無い世界に戻る事はない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知識を持って安全に利用をお願いします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2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１．電源スイッチ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②ボタン型（最近は全部コレ）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オンとオフが同じスイッチ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○とＩ</a:t>
            </a: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重ねて表示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20" y="4307771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35" y="34290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520280" cy="27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7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２．電源を入れる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電源スイッチを押すと･･･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しばらく待つと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の画面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が出ます。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053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378" y="260648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３．電源の切り方</a:t>
            </a:r>
            <a:endParaRPr kumimoji="1" lang="en-US" altLang="ja-JP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電源スイッチは押さない！</a:t>
            </a:r>
            <a:endParaRPr lang="en-US" altLang="ja-JP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電源を切るにはシャットダウンを選ぶ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が自動で電源を切ります。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18641"/>
            <a:ext cx="6645109" cy="17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1403648" y="6309320"/>
            <a:ext cx="2232248" cy="432048"/>
          </a:xfrm>
          <a:prstGeom prst="wedgeRoundRectCallout">
            <a:avLst>
              <a:gd name="adj1" fmla="val -36691"/>
              <a:gd name="adj2" fmla="val -1414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</a:t>
            </a:r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スタートボタン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510178" y="5871030"/>
            <a:ext cx="2232248" cy="438290"/>
          </a:xfrm>
          <a:prstGeom prst="wedgeRoundRectCallout">
            <a:avLst>
              <a:gd name="adj1" fmla="val 18791"/>
              <a:gd name="adj2" fmla="val -2082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シャットダウン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☆まめ知識</a:t>
            </a:r>
            <a:endParaRPr kumimoji="1" lang="en-US" altLang="ja-JP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なぜ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電源スイッチで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しないのか？</a:t>
            </a: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　　･･･ディスクにエラーが発生するから。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その① ファイル台帳不整合エラー</a:t>
            </a:r>
            <a:endParaRPr lang="en-US" altLang="ja-JP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ディスクへの台帳記入前に電源を切ると不整合になる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1047507" y="4063230"/>
            <a:ext cx="2232248" cy="432048"/>
          </a:xfrm>
          <a:prstGeom prst="wedgeRoundRectCallout">
            <a:avLst>
              <a:gd name="adj1" fmla="val -24711"/>
              <a:gd name="adj2" fmla="val -19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ファイル目次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フローチャート : 書類 6"/>
          <p:cNvSpPr/>
          <p:nvPr/>
        </p:nvSpPr>
        <p:spPr>
          <a:xfrm>
            <a:off x="1083511" y="4509120"/>
            <a:ext cx="2160240" cy="1368152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1050" dirty="0">
                <a:latin typeface="+mn-ea"/>
              </a:rPr>
              <a:t>01-</a:t>
            </a:r>
            <a:r>
              <a:rPr lang="ja-JP" altLang="en-US" sz="1050" dirty="0">
                <a:latin typeface="+mn-ea"/>
              </a:rPr>
              <a:t>時の流れに身をまかせ</a:t>
            </a:r>
            <a:r>
              <a:rPr lang="en-US" altLang="ja-JP" sz="1050" dirty="0">
                <a:latin typeface="+mn-ea"/>
              </a:rPr>
              <a:t>.</a:t>
            </a:r>
            <a:r>
              <a:rPr lang="en-US" altLang="ja-JP" sz="1050" dirty="0" smtClean="0">
                <a:latin typeface="+mn-ea"/>
              </a:rPr>
              <a:t>mp3</a:t>
            </a:r>
          </a:p>
          <a:p>
            <a:r>
              <a:rPr lang="en-US" altLang="ja-JP" sz="1050" dirty="0">
                <a:latin typeface="+mn-ea"/>
              </a:rPr>
              <a:t>02-</a:t>
            </a:r>
            <a:r>
              <a:rPr lang="ja-JP" altLang="en-US" sz="1050" dirty="0">
                <a:latin typeface="+mn-ea"/>
              </a:rPr>
              <a:t>赤いスイートピー</a:t>
            </a:r>
            <a:r>
              <a:rPr lang="en-US" altLang="ja-JP" sz="1050" dirty="0">
                <a:latin typeface="+mn-ea"/>
              </a:rPr>
              <a:t>.</a:t>
            </a:r>
            <a:r>
              <a:rPr lang="en-US" altLang="ja-JP" sz="1050" dirty="0" smtClean="0">
                <a:latin typeface="+mn-ea"/>
              </a:rPr>
              <a:t>mp3</a:t>
            </a:r>
          </a:p>
          <a:p>
            <a:r>
              <a:rPr lang="en-US" altLang="ja-JP" sz="1050" dirty="0">
                <a:latin typeface="+mn-ea"/>
              </a:rPr>
              <a:t>03-First Love.mp3</a:t>
            </a:r>
            <a:endParaRPr kumimoji="1" lang="en-US" altLang="ja-JP" sz="1050" dirty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04-</a:t>
            </a:r>
            <a:r>
              <a:rPr lang="ja-JP" altLang="en-US" sz="1050" dirty="0">
                <a:latin typeface="+mn-ea"/>
              </a:rPr>
              <a:t>翳りゆく部屋</a:t>
            </a:r>
            <a:r>
              <a:rPr lang="en-US" altLang="ja-JP" sz="1050" dirty="0">
                <a:latin typeface="+mn-ea"/>
              </a:rPr>
              <a:t>.mp3</a:t>
            </a:r>
            <a:endParaRPr lang="en-US" altLang="ja-JP" sz="1050" dirty="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05-</a:t>
            </a:r>
            <a:r>
              <a:rPr lang="ja-JP" altLang="en-US" sz="1050" dirty="0">
                <a:latin typeface="+mn-ea"/>
              </a:rPr>
              <a:t>セーラー服と機関銃</a:t>
            </a:r>
            <a:r>
              <a:rPr lang="en-US" altLang="ja-JP" sz="1050" dirty="0">
                <a:latin typeface="+mn-ea"/>
              </a:rPr>
              <a:t>.mp3</a:t>
            </a:r>
            <a:endParaRPr kumimoji="1" lang="en-US" altLang="ja-JP" sz="1050" dirty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06-</a:t>
            </a:r>
            <a:r>
              <a:rPr lang="ja-JP" altLang="en-US" sz="1050" dirty="0">
                <a:latin typeface="+mn-ea"/>
              </a:rPr>
              <a:t>誰より好きなのに</a:t>
            </a:r>
            <a:r>
              <a:rPr lang="en-US" altLang="ja-JP" sz="1050" dirty="0">
                <a:latin typeface="+mn-ea"/>
              </a:rPr>
              <a:t>.mp3</a:t>
            </a:r>
            <a:endParaRPr lang="en-US" altLang="ja-JP" sz="1050" dirty="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07-</a:t>
            </a:r>
            <a:r>
              <a:rPr lang="ja-JP" altLang="en-US" sz="1050" dirty="0">
                <a:latin typeface="+mn-ea"/>
              </a:rPr>
              <a:t>あばよ</a:t>
            </a:r>
            <a:r>
              <a:rPr lang="en-US" altLang="ja-JP" sz="1050" dirty="0">
                <a:latin typeface="+mn-ea"/>
              </a:rPr>
              <a:t>.</a:t>
            </a:r>
            <a:r>
              <a:rPr lang="en-US" altLang="ja-JP" sz="1050" dirty="0" smtClean="0">
                <a:latin typeface="+mn-ea"/>
              </a:rPr>
              <a:t>mp3</a:t>
            </a:r>
          </a:p>
          <a:p>
            <a:r>
              <a:rPr kumimoji="1" lang="ja-JP" altLang="en-US" sz="1050" dirty="0">
                <a:latin typeface="+mn-ea"/>
              </a:rPr>
              <a:t>　</a:t>
            </a:r>
            <a:r>
              <a:rPr kumimoji="1" lang="ja-JP" altLang="en-US" sz="1050" dirty="0" smtClean="0">
                <a:latin typeface="+mn-ea"/>
              </a:rPr>
              <a:t>　　：</a:t>
            </a:r>
            <a:endParaRPr kumimoji="1" lang="en-US" altLang="ja-JP" sz="1050" dirty="0" smtClean="0">
              <a:latin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371" y="4509120"/>
            <a:ext cx="18097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3388363" y="4063230"/>
            <a:ext cx="1903717" cy="432048"/>
          </a:xfrm>
          <a:prstGeom prst="wedgeRoundRectCallout">
            <a:avLst>
              <a:gd name="adj1" fmla="val -24711"/>
              <a:gd name="adj2" fmla="val -19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場所の管理台帳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72" y="4365104"/>
            <a:ext cx="3268862" cy="23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5796136" y="4063230"/>
            <a:ext cx="3024336" cy="432048"/>
          </a:xfrm>
          <a:prstGeom prst="wedgeRoundRectCallout">
            <a:avLst>
              <a:gd name="adj1" fmla="val -24711"/>
              <a:gd name="adj2" fmla="val -19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ハードディスク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3511" y="6167045"/>
            <a:ext cx="420310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メモリー内に管理台帳を作って、ヒマな時にまとめてディスクに記入する。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77754" y="6453336"/>
            <a:ext cx="328673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ﾄﾗｯｸ</a:t>
            </a:r>
            <a:r>
              <a:rPr kumimoji="1" lang="en-US" altLang="ja-JP" dirty="0" smtClean="0">
                <a:latin typeface="HGPｺﾞｼｯｸM" pitchFamily="50" charset="-128"/>
                <a:ea typeface="HGPｺﾞｼｯｸM" pitchFamily="50" charset="-128"/>
              </a:rPr>
              <a:t>(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ﾚｺｰﾄﾞの溝</a:t>
            </a:r>
            <a:r>
              <a:rPr kumimoji="1" lang="en-US" altLang="ja-JP" dirty="0" smtClean="0">
                <a:latin typeface="HGPｺﾞｼｯｸM" pitchFamily="50" charset="-128"/>
                <a:ea typeface="HGPｺﾞｼｯｸM" pitchFamily="50" charset="-128"/>
              </a:rPr>
              <a:t>)10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kumimoji="1" lang="en-US" altLang="ja-JP" dirty="0" smtClean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万本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677754" y="5751656"/>
            <a:ext cx="936104" cy="368894"/>
          </a:xfrm>
          <a:prstGeom prst="wedgeRoundRectCallout">
            <a:avLst>
              <a:gd name="adj1" fmla="val 82830"/>
              <a:gd name="adj2" fmla="val -3820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ﾃﾞｨｽｸ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7968155" y="6097597"/>
            <a:ext cx="780309" cy="392981"/>
          </a:xfrm>
          <a:prstGeom prst="wedgeRoundRectCallout">
            <a:avLst>
              <a:gd name="adj1" fmla="val -33991"/>
              <a:gd name="adj2" fmla="val -11794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ﾍｯﾄﾞ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3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74" y="4166332"/>
            <a:ext cx="2581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3179" y="222274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493" y="1230386"/>
            <a:ext cx="8424936" cy="543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☆まめ知識</a:t>
            </a:r>
            <a:endParaRPr kumimoji="1" lang="en-US" altLang="ja-JP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なぜ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電源スイッチで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しないのか？</a:t>
            </a: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･･･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ディスクにエラーが発生するから。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その② セクタ破壊エラー</a:t>
            </a:r>
            <a:endParaRPr lang="en-US" altLang="ja-JP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ディスクへ書き込み途中で</a:t>
            </a:r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電源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を切る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とそのセクタは</a:t>
            </a:r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エラーだらけで読めない！</a:t>
            </a:r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（訂正不能のエラーで読めない）</a:t>
            </a:r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書き込み中の強い衝撃でも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エラーが発生します。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 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※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トラック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(10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～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万本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が衝撃でズレます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185509" y="3751960"/>
            <a:ext cx="2808312" cy="432048"/>
          </a:xfrm>
          <a:prstGeom prst="wedgeRoundRectCallout">
            <a:avLst>
              <a:gd name="adj1" fmla="val -21620"/>
              <a:gd name="adj2" fmla="val -196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ディスク</a:t>
            </a: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マス</a:t>
            </a: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セクタ</a:t>
            </a: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013" y="5131313"/>
            <a:ext cx="295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872633" y="6309320"/>
            <a:ext cx="249135" cy="23571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584199" y="5128876"/>
            <a:ext cx="249135" cy="23571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3179" y="222274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コンピュータの使い方の基礎</a:t>
            </a:r>
            <a:r>
              <a:rPr lang="ja-JP" alt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講座</a:t>
            </a:r>
            <a:endParaRPr kumimoji="1" lang="ja-JP" alt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493" y="1230386"/>
            <a:ext cx="8424936" cy="543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☆まめ知識</a:t>
            </a:r>
            <a:endParaRPr kumimoji="1" lang="en-US" altLang="ja-JP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なぜ</a:t>
            </a:r>
            <a:r>
              <a:rPr lang="ja-JP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電源スイッチで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しないのか？</a:t>
            </a:r>
          </a:p>
          <a:p>
            <a:pPr marL="0" indent="0">
              <a:buNone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･･･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ディスクにエラーが発生するから。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その③ 一時作業ファイルの残存</a:t>
            </a:r>
            <a:endParaRPr lang="en-US" altLang="ja-JP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コンピュータを使うとイロイロな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一時作業ファイルが作られる。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いきなり電源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すると作業ファイルが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抹消されずに残ってしまう。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パソコン生活お役立ち講座　</a:t>
            </a:r>
            <a:r>
              <a:rPr kumimoji="1" lang="en-US" altLang="ja-JP" smtClean="0"/>
              <a:t>2012/6/2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715D-2F27-477A-97FC-B273E84482D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9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TC010205601[[fn=デラックスのテーマ]]</Template>
  <TotalTime>2227</TotalTime>
  <Words>763</Words>
  <Application>Microsoft Office PowerPoint</Application>
  <PresentationFormat>画面に合わせる (4:3)</PresentationFormat>
  <Paragraphs>364</Paragraphs>
  <Slides>35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Deluxe</vt:lpstr>
      <vt:lpstr>パソコン生活お役立ち講座（全６回）</vt:lpstr>
      <vt:lpstr>本日の講座内容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コンピュータの使い方の基礎講座</vt:lpstr>
      <vt:lpstr>本日の講座内容</vt:lpstr>
      <vt:lpstr>インターネットの楽しみ方</vt:lpstr>
      <vt:lpstr>インターネットの楽しみ方</vt:lpstr>
      <vt:lpstr>インターネットの楽しみ方</vt:lpstr>
      <vt:lpstr>本日の講座内容</vt:lpstr>
      <vt:lpstr>安全に楽しむために</vt:lpstr>
      <vt:lpstr>コンピュータウイルスへの対処</vt:lpstr>
      <vt:lpstr>コンピュータウイルスへの対処</vt:lpstr>
      <vt:lpstr>コンピュータウイルスへの対処</vt:lpstr>
      <vt:lpstr>コンピュータウイルスへの対処</vt:lpstr>
      <vt:lpstr>安全に楽しむために</vt:lpstr>
      <vt:lpstr>不正アクセスへの対処</vt:lpstr>
      <vt:lpstr>不正アクセスへの対処</vt:lpstr>
      <vt:lpstr>不正アクセスへの対処</vt:lpstr>
      <vt:lpstr>安全に楽しむために</vt:lpstr>
      <vt:lpstr>安全に楽しむために</vt:lpstr>
      <vt:lpstr>安全に楽しむために</vt:lpstr>
      <vt:lpstr>安全に楽しむために</vt:lpstr>
      <vt:lpstr>安全に楽しむために</vt:lpstr>
      <vt:lpstr>安全に楽しむために</vt:lpstr>
      <vt:lpstr>最後に</vt:lpstr>
    </vt:vector>
  </TitlesOfParts>
  <Company>Ayagaoka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コンピュータウィルスの 被害者・加害者にならないために</dc:title>
  <dc:creator>S.Kamata</dc:creator>
  <cp:lastModifiedBy>S.Kamata</cp:lastModifiedBy>
  <cp:revision>106</cp:revision>
  <cp:lastPrinted>2012-06-02T02:55:37Z</cp:lastPrinted>
  <dcterms:created xsi:type="dcterms:W3CDTF">2011-06-11T01:53:13Z</dcterms:created>
  <dcterms:modified xsi:type="dcterms:W3CDTF">2012-06-02T03:20:57Z</dcterms:modified>
</cp:coreProperties>
</file>